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0C0"/>
    <a:srgbClr val="F1D1D2"/>
    <a:srgbClr val="EBEBEB"/>
    <a:srgbClr val="FFD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E487D9-0B7D-4C54-92F2-B1509337D67D}">
  <a:tblStyle styleId="{F5E487D9-0B7D-4C54-92F2-B1509337D67D}" styleName="Savills Table Yellow (Default)">
    <a:wholeTbl>
      <a:tcTxStyle>
        <a:fontRef idx="minor">
          <a:prstClr val="black"/>
        </a:fontRef>
        <a:schemeClr val="dk1"/>
      </a:tcTxStyle>
      <a:tcStyle>
        <a:tcBdr>
          <a:left>
            <a:ln w="0" cmpd="sng">
              <a:solidFill>
                <a:schemeClr val="lt1"/>
              </a:solidFill>
            </a:ln>
          </a:left>
          <a:right>
            <a:ln w="0" cmpd="sng">
              <a:solidFill>
                <a:schemeClr val="lt1"/>
              </a:solidFill>
            </a:ln>
          </a:right>
          <a:top>
            <a:ln w="0" cmpd="sng">
              <a:solidFill>
                <a:schemeClr val="lt1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0" cmpd="sng">
              <a:solidFill>
                <a:schemeClr val="lt1"/>
              </a:solidFill>
            </a:ln>
          </a:insideH>
          <a:insideV>
            <a:ln w="0" cmpd="sng">
              <a:solidFill>
                <a:schemeClr val="lt1"/>
              </a:solidFill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</a:tcStyle>
    </a:band1H>
    <a:band2H>
      <a:tcStyle>
        <a:tcBdr/>
        <a:fill>
          <a:solidFill>
            <a:schemeClr val="accent4"/>
          </a:solidFill>
        </a:fill>
      </a:tcStyle>
    </a:band2H>
    <a:band1V>
      <a:tcStyle>
        <a:tcBdr/>
      </a:tcStyle>
    </a:band1V>
    <a:band2V>
      <a:tcStyle>
        <a:tcBdr/>
      </a:tcStyle>
    </a:band2V>
    <a:lastCol>
      <a:tcStyle>
        <a:tcBdr/>
      </a:tcStyle>
    </a:lastCol>
    <a:firstCol>
      <a:tcStyle>
        <a:tcBdr/>
      </a:tcStyle>
    </a:firstCol>
    <a:lastRow>
      <a:tcTxStyle>
        <a:fontRef idx="minor">
          <a:prstClr val="black"/>
        </a:fontRef>
        <a:schemeClr val="dk1"/>
      </a:tcTxStyle>
      <a:tcStyle>
        <a:tcBdr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</a:tcBdr>
        <a:fill>
          <a:solidFill>
            <a:srgbClr val="D7DADE"/>
          </a:solidFill>
        </a:fill>
      </a:tcStyle>
    </a:lastRow>
    <a:firstRow>
      <a:tcTxStyle>
        <a:fontRef idx="minor">
          <a:prstClr val="black"/>
        </a:fontRef>
        <a:schemeClr val="dk1"/>
      </a:tcTxStyle>
      <a:tcStyle>
        <a:tcBdr/>
        <a:fill>
          <a:solidFill>
            <a:schemeClr val="accent1"/>
          </a:solidFill>
        </a:fill>
      </a:tcStyle>
    </a:firstRow>
  </a:tblStyle>
  <a:tblStyle styleId="{4EE6D298-A759-4B02-A60C-10532892A1DB}" styleName="Savills Table Yellow with Black Borders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</a:tcStyle>
    </a:band1H>
    <a:band2H>
      <a:tcStyle>
        <a:tcBdr/>
        <a:fill>
          <a:solidFill>
            <a:schemeClr val="accent4"/>
          </a:solidFill>
        </a:fill>
      </a:tcStyle>
    </a:band2H>
    <a:band1V>
      <a:tcStyle>
        <a:tcBdr/>
      </a:tcStyle>
    </a:band1V>
    <a:band2V>
      <a:tcStyle>
        <a:tcBdr/>
      </a:tcStyle>
    </a:band2V>
    <a:lastCol>
      <a:tcStyle>
        <a:tcBdr/>
      </a:tcStyle>
    </a:lastCol>
    <a:firstCol>
      <a:tcStyle>
        <a:tcBdr/>
      </a:tcStyle>
    </a:firstCol>
    <a:lastRow>
      <a:tcTxStyle>
        <a:fontRef idx="minor">
          <a:prstClr val="black"/>
        </a:fontRef>
        <a:schemeClr val="dk1"/>
      </a:tcTxStyle>
      <a:tcStyle>
        <a:tcBdr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</a:tcBdr>
        <a:fill>
          <a:solidFill>
            <a:srgbClr val="D7DADE"/>
          </a:solidFill>
        </a:fill>
      </a:tcStyle>
    </a:lastRow>
    <a:firstRow>
      <a:tcTxStyle>
        <a:fontRef idx="minor">
          <a:prstClr val="black"/>
        </a:fontRef>
        <a:schemeClr val="dk1"/>
      </a:tcTxStyle>
      <a:tcStyle>
        <a:tcBdr/>
        <a:fill>
          <a:solidFill>
            <a:schemeClr val="accent1"/>
          </a:solidFill>
        </a:fill>
      </a:tcStyle>
    </a:firstRow>
  </a:tblStyle>
  <a:tblStyle styleId="{41C392E8-BC7C-4276-A304-CB9E16536DCA}" styleName="Savills Table Yellow with Yellow Borders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</a:tcStyle>
    </a:band1H>
    <a:band2H>
      <a:tcStyle>
        <a:tcBdr/>
        <a:fill>
          <a:solidFill>
            <a:schemeClr val="accent4"/>
          </a:solidFill>
        </a:fill>
      </a:tcStyle>
    </a:band2H>
    <a:band1V>
      <a:tcStyle>
        <a:tcBdr/>
      </a:tcStyle>
    </a:band1V>
    <a:band2V>
      <a:tcStyle>
        <a:tcBdr/>
      </a:tcStyle>
    </a:band2V>
    <a:lastCol>
      <a:tcStyle>
        <a:tcBdr/>
      </a:tcStyle>
    </a:lastCol>
    <a:firstCol>
      <a:tcStyle>
        <a:tcBdr/>
      </a:tcStyle>
    </a:firstCol>
    <a:lastRow>
      <a:tcTxStyle>
        <a:fontRef idx="minor">
          <a:prstClr val="black"/>
        </a:fontRef>
        <a:schemeClr val="dk1"/>
      </a:tcTxStyle>
      <a:tcStyle>
        <a:tcBdr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</a:tcBdr>
        <a:fill>
          <a:solidFill>
            <a:srgbClr val="D7DADE"/>
          </a:solidFill>
        </a:fill>
      </a:tcStyle>
    </a:lastRow>
    <a:firstRow>
      <a:tcTxStyle>
        <a:fontRef idx="minor">
          <a:prstClr val="black"/>
        </a:fontRef>
        <a:schemeClr val="dk1"/>
      </a:tcTxStyle>
      <a:tcStyle>
        <a:tcBdr/>
        <a:fill>
          <a:solidFill>
            <a:schemeClr val="accent1"/>
          </a:solidFill>
        </a:fill>
      </a:tcStyle>
    </a:firstRow>
  </a:tblStyle>
  <a:tblStyle styleId="{0C1B1A00-F492-4639-B5B7-35C050EFD0EF}" styleName="Savills Table Navy">
    <a:wholeTbl>
      <a:tcTxStyle>
        <a:fontRef idx="minor">
          <a:prstClr val="black"/>
        </a:fontRef>
        <a:schemeClr val="dk1"/>
      </a:tcTxStyle>
      <a:tcStyle>
        <a:tcBdr>
          <a:left>
            <a:ln w="0" cmpd="sng">
              <a:solidFill>
                <a:schemeClr val="lt1"/>
              </a:solidFill>
            </a:ln>
          </a:left>
          <a:right>
            <a:ln w="0" cmpd="sng">
              <a:solidFill>
                <a:schemeClr val="lt1"/>
              </a:solidFill>
            </a:ln>
          </a:right>
          <a:top>
            <a:ln w="0" cmpd="sng">
              <a:solidFill>
                <a:schemeClr val="lt1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0" cmpd="sng">
              <a:solidFill>
                <a:schemeClr val="lt1"/>
              </a:solidFill>
            </a:ln>
          </a:insideH>
          <a:insideV>
            <a:ln w="0" cmpd="sng">
              <a:solidFill>
                <a:schemeClr val="lt1"/>
              </a:solidFill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</a:tcStyle>
    </a:band1H>
    <a:band2H>
      <a:tcStyle>
        <a:tcBdr/>
        <a:fill>
          <a:solidFill>
            <a:schemeClr val="accent4"/>
          </a:solidFill>
        </a:fill>
      </a:tcStyle>
    </a:band2H>
    <a:band1V>
      <a:tcStyle>
        <a:tcBdr/>
      </a:tcStyle>
    </a:band1V>
    <a:band2V>
      <a:tcStyle>
        <a:tcBdr/>
      </a:tcStyle>
    </a:band2V>
    <a:lastCol>
      <a:tcStyle>
        <a:tcBdr/>
      </a:tcStyle>
    </a:lastCol>
    <a:firstCol>
      <a:tcStyle>
        <a:tcBdr/>
      </a:tcStyle>
    </a:firstCol>
    <a:lastRow>
      <a:tcTxStyle>
        <a:fontRef idx="minor">
          <a:prstClr val="black"/>
        </a:fontRef>
        <a:schemeClr val="dk1"/>
      </a:tcTxStyle>
      <a:tcStyle>
        <a:tcBdr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</a:tcBdr>
        <a:fill>
          <a:solidFill>
            <a:srgbClr val="D7DADE"/>
          </a:solidFill>
        </a:fill>
      </a:tcStyle>
    </a:lastRow>
    <a:firstRow>
      <a:tcTxStyle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EE3D898-A0FF-4B14-9BB6-180EEDCCE9F6}" styleName="Savills Table Navy with Navy Borders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</a:tcStyle>
    </a:band1H>
    <a:band2H>
      <a:tcStyle>
        <a:tcBdr/>
        <a:fill>
          <a:solidFill>
            <a:schemeClr val="accent4"/>
          </a:solidFill>
        </a:fill>
      </a:tcStyle>
    </a:band2H>
    <a:band1V>
      <a:tcStyle>
        <a:tcBdr/>
      </a:tcStyle>
    </a:band1V>
    <a:band2V>
      <a:tcStyle>
        <a:tcBdr/>
      </a:tcStyle>
    </a:band2V>
    <a:lastCol>
      <a:tcStyle>
        <a:tcBdr/>
      </a:tcStyle>
    </a:lastCol>
    <a:firstCol>
      <a:tcStyle>
        <a:tcBdr/>
      </a:tcStyle>
    </a:firstCol>
    <a:lastRow>
      <a:tcTxStyle>
        <a:fontRef idx="minor">
          <a:prstClr val="black"/>
        </a:fontRef>
        <a:schemeClr val="dk1"/>
      </a:tcTxStyle>
      <a:tcStyle>
        <a:tcBdr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</a:tcBdr>
        <a:fill>
          <a:solidFill>
            <a:srgbClr val="D7DADE"/>
          </a:solidFill>
        </a:fill>
      </a:tcStyle>
    </a:lastRow>
    <a:firstRow>
      <a:tcTxStyle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40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2EABC-121E-EA9C-C3C8-03850F439F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641316-48E4-111C-FD00-BE4B20658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D6E7F0-9931-BE32-C85A-958C5AA31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0880F-AF91-4BEC-9B99-EC4069C0F428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104257-3301-1246-DED7-8FF0BFD92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5F2949-1F1E-121C-0DDC-C9FBB5011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72C7-DEAD-4954-A56D-BDAE2F3B00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43143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49E659-6748-5868-CDD8-F2916507F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250DD7-9BED-A3DC-CB4C-5FF200835D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158473-E4D1-19F5-6E7C-6DB709480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0880F-AF91-4BEC-9B99-EC4069C0F428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F913F1-B77C-9559-B9F5-211EF797F8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C510F5-7E30-437E-9E0A-50799B954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72C7-DEAD-4954-A56D-BDAE2F3B00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377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4E93367-AFD6-1808-46D4-2A6B916B60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188214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95EFBE-35F9-BE1E-366B-8B61230FBC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20B9D0-8814-A776-14B0-532D3C9D8C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0880F-AF91-4BEC-9B99-EC4069C0F428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62C33C-4B5C-987A-B40D-AED332697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8B0FC3-E3B7-2A60-D9D6-13F39D94C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72C7-DEAD-4954-A56D-BDAE2F3B00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4816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15888C-0B73-C006-FDC4-F8D9D8777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FA2E95-0793-D5C0-7249-DECE677E1F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74EA0-A51E-93BA-3939-93253B86F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0880F-AF91-4BEC-9B99-EC4069C0F428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B974-6E0B-C6EF-F3FF-2AAE22AE1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4CAA27-F547-82E7-333B-994FDF36E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72C7-DEAD-4954-A56D-BDAE2F3B00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6664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3BABE2-5FEE-A0F0-44B3-7E3EC951B3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31AAFC-84C8-A066-932F-6F1440951C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175DFE-A4E8-8A28-A677-4ED6B6AE2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0880F-AF91-4BEC-9B99-EC4069C0F428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1FC50B-05BC-C72F-E346-771574A15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CB3CC8-48DD-5063-834A-1F6CC9D2B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72C7-DEAD-4954-A56D-BDAE2F3B00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0139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9FDD88-3CC2-54E3-495C-0C422C20A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CD68E3-5574-24E0-CED6-4FCEAA6DD3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99FE61-54ED-F214-A3C4-0EC71D21AE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0AA459-4CB2-DB32-3A65-52334E1304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0880F-AF91-4BEC-9B99-EC4069C0F428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C619D2-9D4F-DF2F-0517-FE09AEFB6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F9DA8C-2FF0-C8D4-9C73-D2FA165AB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72C7-DEAD-4954-A56D-BDAE2F3B00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1752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087CA4-62DB-18E3-75DB-EDE92D7C3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FF4373-ABCA-E799-3983-279D5FA521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E15B03-2686-F3CF-C3FE-FFAD3F1C37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BCF6648-5835-FFC0-CCAA-6B23BC4176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B4369CD-E759-0422-F897-AAB926CE4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0880F-AF91-4BEC-9B99-EC4069C0F428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34ABC0C-AFE0-0665-63AB-5A3A2FC4A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48A3D4-C36F-CDA1-DA5D-91F6F9F06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72C7-DEAD-4954-A56D-BDAE2F3B000E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7C4CF491-7046-44B4-EC55-B280D2382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4609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C4DC4-0023-4FAC-72FB-0044FCF119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B0F819-1973-5041-266E-B61011909F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0880F-AF91-4BEC-9B99-EC4069C0F428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F5FA3B-E628-5175-CE16-0BD6B4ACD9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FDFB0E-3A93-C740-E595-D22423961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72C7-DEAD-4954-A56D-BDAE2F3B00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4745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5AA9D6-2B93-AA84-D3EC-116BF8D4E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0880F-AF91-4BEC-9B99-EC4069C0F428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D07495-7F04-8BE4-625D-EFFE971AE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4318FF-BD49-EC51-769C-4789262FD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72C7-DEAD-4954-A56D-BDAE2F3B00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9675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D14F8-CA56-B0AA-B99D-4E48D6DAF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744241-6CEF-625F-057D-3E465FB016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F7AB53-09D1-8959-9123-68EC1882CE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FFC984-F744-8DF8-A18C-F7E0EEA5C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0880F-AF91-4BEC-9B99-EC4069C0F428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DD3E93-46A2-8EBB-8F2D-8E13A0A20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58BB1F-0A86-0203-B691-1ACB2B060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72C7-DEAD-4954-A56D-BDAE2F3B00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569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529D47-1272-BCBD-2886-9051E4F7C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DB5314-AC27-BC3B-F4B0-62539579D7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164336"/>
            <a:ext cx="6172200" cy="469671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549B61-39F2-377E-0974-36BFBE1E5A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20E986-F263-B282-AFE4-73651ADC53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0880F-AF91-4BEC-9B99-EC4069C0F428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ABB37F-C02C-D2BC-73D7-BC9D78FCF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B8523A-903F-F325-C4D2-100048AA6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72C7-DEAD-4954-A56D-BDAE2F3B00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3441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60A128-F2F2-2892-4CE4-B5331D544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17402"/>
            <a:ext cx="9650414" cy="4985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896BE6-4510-C2ED-BD10-14EB4A79F0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87426-7541-FA6A-F624-790D06723F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00880F-AF91-4BEC-9B99-EC4069C0F428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58713C-A355-2A3D-A33E-F315C9B9C7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CDACC9-DC8A-2280-F7C9-01EC40B592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59D72C7-DEAD-4954-A56D-BDAE2F3B000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244E067-4CFC-A5E3-AD8A-D94C8D6C659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787577" y="449777"/>
            <a:ext cx="566223" cy="566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065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C3CFEA5-B46A-4350-4E55-4B415B6EBF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KSL – Existing Site Photo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632435F-E176-FA72-36EC-8820AE183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161" y="1160648"/>
            <a:ext cx="10436469" cy="5605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1232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DC45A6-8894-CBD6-2839-6D792DEDA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Level 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5784A2-3B4F-B217-FC58-2B791D6BC8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096094"/>
            <a:ext cx="4953691" cy="543953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33809BC-8F64-EDEF-5EE4-CF567609EB49}"/>
              </a:ext>
            </a:extLst>
          </p:cNvPr>
          <p:cNvSpPr/>
          <p:nvPr/>
        </p:nvSpPr>
        <p:spPr>
          <a:xfrm>
            <a:off x="6207369" y="1688123"/>
            <a:ext cx="386862" cy="342900"/>
          </a:xfrm>
          <a:prstGeom prst="rect">
            <a:avLst/>
          </a:prstGeom>
          <a:solidFill>
            <a:srgbClr val="F1D1D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059A30-5B54-7E17-9132-E30231FA7772}"/>
              </a:ext>
            </a:extLst>
          </p:cNvPr>
          <p:cNvSpPr txBox="1"/>
          <p:nvPr/>
        </p:nvSpPr>
        <p:spPr>
          <a:xfrm>
            <a:off x="6726115" y="1688123"/>
            <a:ext cx="32179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Remove and disposal of management cubicles, desk dividers, cabinets, executive office desk, monitor arm, lockers, racks in store and pigeon hole shelves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3EF8AB6-FB10-1277-5CCA-5973B4908D64}"/>
              </a:ext>
            </a:extLst>
          </p:cNvPr>
          <p:cNvSpPr/>
          <p:nvPr/>
        </p:nvSpPr>
        <p:spPr>
          <a:xfrm>
            <a:off x="5820507" y="1688123"/>
            <a:ext cx="386862" cy="342900"/>
          </a:xfrm>
          <a:prstGeom prst="rect">
            <a:avLst/>
          </a:prstGeom>
          <a:solidFill>
            <a:srgbClr val="008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9863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66A13E-AD16-A9A2-8531-C45B02EBE8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34ABB-4084-B25F-F096-4EC801E46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Level 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185E1A-F21A-8C14-FB35-B5A67128E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1663" y="1096094"/>
            <a:ext cx="4846764" cy="543953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9FA5164-E5BD-D928-DE61-D8052D44B7D6}"/>
              </a:ext>
            </a:extLst>
          </p:cNvPr>
          <p:cNvSpPr/>
          <p:nvPr/>
        </p:nvSpPr>
        <p:spPr>
          <a:xfrm>
            <a:off x="6207369" y="1688123"/>
            <a:ext cx="386862" cy="342900"/>
          </a:xfrm>
          <a:prstGeom prst="rect">
            <a:avLst/>
          </a:prstGeom>
          <a:solidFill>
            <a:srgbClr val="F1D1D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8ED23DE-17DB-EC35-D803-BEE69BCCADBF}"/>
              </a:ext>
            </a:extLst>
          </p:cNvPr>
          <p:cNvSpPr txBox="1"/>
          <p:nvPr/>
        </p:nvSpPr>
        <p:spPr>
          <a:xfrm>
            <a:off x="6726115" y="1688123"/>
            <a:ext cx="3217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Remove and disposal of management cubicles, desk dividers and lockers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90FFA2E-6C47-4FA1-9D7F-BCB5AE8825C4}"/>
              </a:ext>
            </a:extLst>
          </p:cNvPr>
          <p:cNvSpPr/>
          <p:nvPr/>
        </p:nvSpPr>
        <p:spPr>
          <a:xfrm>
            <a:off x="5820507" y="1688123"/>
            <a:ext cx="386862" cy="342900"/>
          </a:xfrm>
          <a:prstGeom prst="rect">
            <a:avLst/>
          </a:prstGeom>
          <a:solidFill>
            <a:srgbClr val="008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228735"/>
      </p:ext>
    </p:extLst>
  </p:cSld>
  <p:clrMapOvr>
    <a:masterClrMapping/>
  </p:clrMapOvr>
</p:sld>
</file>

<file path=ppt/theme/theme1.xml><?xml version="1.0" encoding="utf-8"?>
<a:theme xmlns:a="http://schemas.openxmlformats.org/drawingml/2006/main" name="Savills Blank">
  <a:themeElements>
    <a:clrScheme name="Savills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FFDF00"/>
      </a:accent1>
      <a:accent2>
        <a:srgbClr val="25273A"/>
      </a:accent2>
      <a:accent3>
        <a:srgbClr val="CE181E"/>
      </a:accent3>
      <a:accent4>
        <a:srgbClr val="EEE8E3"/>
      </a:accent4>
      <a:accent5>
        <a:srgbClr val="79828C"/>
      </a:accent5>
      <a:accent6>
        <a:srgbClr val="008493"/>
      </a:accent6>
      <a:hlink>
        <a:srgbClr val="25273A"/>
      </a:hlink>
      <a:folHlink>
        <a:srgbClr val="25273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custClrLst>
    <a:custClr name="Teal 100%">
      <a:srgbClr val="238291"/>
    </a:custClr>
    <a:custClr name="Orange 100%">
      <a:srgbClr val="EF6B00"/>
    </a:custClr>
    <a:custClr name="Green 100%">
      <a:srgbClr val="3AA95C"/>
    </a:custClr>
    <a:custClr name="Pink 100%">
      <a:srgbClr val="D3397F"/>
    </a:custClr>
    <a:custClr name="Blue 100%">
      <a:srgbClr val="097CE8"/>
    </a:custClr>
    <a:custClr name="Purple 100%">
      <a:srgbClr val="83007E"/>
    </a:custClr>
    <a:custClr name="Steel Grey 70%">
      <a:srgbClr val="A1A7AD"/>
    </a:custClr>
    <a:custClr name="Cream 50%">
      <a:srgbClr val="F5F2F0"/>
    </a:custClr>
    <a:custClr name="BLANK">
      <a:srgbClr val="FFFFFF"/>
    </a:custClr>
    <a:custClr name="BLANK">
      <a:srgbClr val="FFFFFF"/>
    </a:custClr>
    <a:custClr name="Teal 70%">
      <a:srgbClr val="6CA7B1"/>
    </a:custClr>
    <a:custClr name="Orange 70%">
      <a:srgbClr val="EE9855"/>
    </a:custClr>
    <a:custClr name="Green 70%">
      <a:srgbClr val="6BBF84"/>
    </a:custClr>
    <a:custClr name="Pink 70%">
      <a:srgbClr val="DB75A5"/>
    </a:custClr>
    <a:custClr name="Blue 70%">
      <a:srgbClr val="5DA3EE"/>
    </a:custClr>
    <a:custClr name="Purple 70%">
      <a:srgbClr val="A34EA3"/>
    </a:custClr>
    <a:custClr name="Steel Grey 50%">
      <a:srgbClr val="BDC2C7"/>
    </a:custClr>
    <a:custClr name="BLANK">
      <a:srgbClr val="FFFFFF"/>
    </a:custClr>
    <a:custClr name="BLANK">
      <a:srgbClr val="FFFFFF"/>
    </a:custClr>
    <a:custClr name="BLANK">
      <a:srgbClr val="FFFFFF"/>
    </a:custClr>
    <a:custClr name="Teal 50%">
      <a:srgbClr val="96C0C7"/>
    </a:custClr>
    <a:custClr name="Orange 50%">
      <a:srgbClr val="F3B584"/>
    </a:custClr>
    <a:custClr name="Green 50%">
      <a:srgbClr val="9DD4AD"/>
    </a:custClr>
    <a:custClr name="Pink 50%">
      <a:srgbClr val="E49DBF"/>
    </a:custClr>
    <a:custClr name="Blue 50%">
      <a:srgbClr val="8ABDF3"/>
    </a:custClr>
    <a:custClr name="Purple 50%">
      <a:srgbClr val="C280C0"/>
    </a:custClr>
    <a:custClr name="Steel Grey 30%">
      <a:srgbClr val="D7DADE"/>
    </a:custClr>
    <a:custClr name="BLANK">
      <a:srgbClr val="FFFFFF"/>
    </a:custClr>
    <a:custClr name="BLANK">
      <a:srgbClr val="FFFFFF"/>
    </a:custClr>
    <a:custClr name="BLANK">
      <a:srgbClr val="FFFFFF"/>
    </a:custClr>
    <a:custClr name="Teal 30%">
      <a:srgbClr val="BDD9DE"/>
    </a:custClr>
    <a:custClr name="Orange 30%">
      <a:srgbClr val="F7D3B4"/>
    </a:custClr>
    <a:custClr name="Green 30%">
      <a:srgbClr val="C7E5CF"/>
    </a:custClr>
    <a:custClr name="Pink 30%">
      <a:srgbClr val="F2C4D9"/>
    </a:custClr>
    <a:custClr name="Blue 30%">
      <a:srgbClr val="B8D8F8"/>
    </a:custClr>
    <a:custClr name="Purple 30%">
      <a:srgbClr val="D9B2D7"/>
    </a:custClr>
    <a:custClr name="Steel Grey 20%">
      <a:srgbClr val="E3E6E8"/>
    </a:custClr>
    <a:custClr name="BLANK">
      <a:srgbClr val="FFFFFF"/>
    </a:custClr>
    <a:custClr name="BLANK">
      <a:srgbClr val="FFFFFF"/>
    </a:custClr>
    <a:custClr name="BLANK">
      <a:srgbClr val="FFFFFF"/>
    </a:custClr>
    <a:custClr name="Teal 10%">
      <a:srgbClr val="E9F3F5"/>
    </a:custClr>
    <a:custClr name="Orange 10%">
      <a:srgbClr val="FCF0E6"/>
    </a:custClr>
    <a:custClr name="Green 10%">
      <a:srgbClr val="EBF5EE"/>
    </a:custClr>
    <a:custClr name="Pink 10%">
      <a:srgbClr val="FAEBF2"/>
    </a:custClr>
    <a:custClr name="Blue 10%">
      <a:srgbClr val="E6F1FC"/>
    </a:custClr>
    <a:custClr name="Purple 10%">
      <a:srgbClr val="F2E6F2"/>
    </a:custClr>
    <a:custClr name="Steel Grey 10%">
      <a:srgbClr val="F2F3F5"/>
    </a:custClr>
  </a:custClrLst>
  <a:extLst>
    <a:ext uri="{05A4C25C-085E-4340-85A3-A5531E510DB2}">
      <thm15:themeFamily xmlns:thm15="http://schemas.microsoft.com/office/thememl/2012/main" name="Blank.potx" id="{6B21ACC7-38E1-4147-BA00-C5BC439A7444}" vid="{0A7BEF8C-C522-4831-BCE7-34F379507F1C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34b396e-9b2c-4673-bb30-01142d94856e">
      <Terms xmlns="http://schemas.microsoft.com/office/infopath/2007/PartnerControls"/>
    </lcf76f155ced4ddcb4097134ff3c332f>
    <TaxCatchAll xmlns="b3546b15-478d-4407-9e3d-dd057d7f699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38E9536AAAA5F479E605D9139BBD306" ma:contentTypeVersion="19" ma:contentTypeDescription="Create a new document." ma:contentTypeScope="" ma:versionID="415f82b9f7f875e8a04a6e3bcf3eae89">
  <xsd:schema xmlns:xsd="http://www.w3.org/2001/XMLSchema" xmlns:xs="http://www.w3.org/2001/XMLSchema" xmlns:p="http://schemas.microsoft.com/office/2006/metadata/properties" xmlns:ns2="134b396e-9b2c-4673-bb30-01142d94856e" xmlns:ns3="f7150621-dbee-40be-b9f5-ed4e56dc96e5" xmlns:ns4="b3546b15-478d-4407-9e3d-dd057d7f6994" targetNamespace="http://schemas.microsoft.com/office/2006/metadata/properties" ma:root="true" ma:fieldsID="9cc05ef459fdf24bc4cd9bd31fb0e703" ns2:_="" ns3:_="" ns4:_="">
    <xsd:import namespace="134b396e-9b2c-4673-bb30-01142d94856e"/>
    <xsd:import namespace="f7150621-dbee-40be-b9f5-ed4e56dc96e5"/>
    <xsd:import namespace="b3546b15-478d-4407-9e3d-dd057d7f699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4b396e-9b2c-4673-bb30-01142d9485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9603a87c-c1a9-416e-948e-ebbaed432bb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150621-dbee-40be-b9f5-ed4e56dc96e5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546b15-478d-4407-9e3d-dd057d7f6994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7c91d9f9-5945-4ad2-94f4-a15e6f27968f}" ma:internalName="TaxCatchAll" ma:showField="CatchAllData" ma:web="f7150621-dbee-40be-b9f5-ed4e56dc96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3EA77DA-F541-4004-BDB6-130615EC03A2}">
  <ds:schemaRefs>
    <ds:schemaRef ds:uri="http://schemas.microsoft.com/office/2006/metadata/properties"/>
    <ds:schemaRef ds:uri="http://schemas.microsoft.com/office/infopath/2007/PartnerControls"/>
    <ds:schemaRef ds:uri="7061a423-903a-43fc-b51c-7ece48572c89"/>
  </ds:schemaRefs>
</ds:datastoreItem>
</file>

<file path=customXml/itemProps2.xml><?xml version="1.0" encoding="utf-8"?>
<ds:datastoreItem xmlns:ds="http://schemas.openxmlformats.org/officeDocument/2006/customXml" ds:itemID="{31CF21DB-606C-47DE-B50C-3E276512D24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88C0FE0-E4F7-488C-911A-5523A045982D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101</TotalTime>
  <Words>48</Words>
  <Application>Microsoft Office PowerPoint</Application>
  <PresentationFormat>Widescreen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Arial</vt:lpstr>
      <vt:lpstr>Savills Blank</vt:lpstr>
      <vt:lpstr>KSL – Existing Site Photo</vt:lpstr>
      <vt:lpstr>Level 11</vt:lpstr>
      <vt:lpstr>Level 9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Chan Kim Hang @ Savills, SG</dc:creator>
  <cp:lastModifiedBy>Chan Kim Hang @ Savills, SG</cp:lastModifiedBy>
  <cp:revision>1</cp:revision>
  <dcterms:created xsi:type="dcterms:W3CDTF">2026-06-04T06:59:21Z</dcterms:created>
  <dcterms:modified xsi:type="dcterms:W3CDTF">2026-06-04T08:40:31Z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0x010100738E9536AAAA5F479E605D9139BBD306</vt:lpwstr>
  </property>
</Properties>
</file>